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2"/>
  </p:sldMasterIdLst>
  <p:notesMasterIdLst>
    <p:notesMasterId r:id="rId23"/>
  </p:notesMasterIdLst>
  <p:sldIdLst>
    <p:sldId id="356" r:id="rId3"/>
    <p:sldId id="333" r:id="rId4"/>
    <p:sldId id="266" r:id="rId5"/>
    <p:sldId id="361" r:id="rId6"/>
    <p:sldId id="346" r:id="rId7"/>
    <p:sldId id="360" r:id="rId8"/>
    <p:sldId id="345" r:id="rId9"/>
    <p:sldId id="350" r:id="rId10"/>
    <p:sldId id="359" r:id="rId11"/>
    <p:sldId id="351" r:id="rId12"/>
    <p:sldId id="349" r:id="rId13"/>
    <p:sldId id="354" r:id="rId14"/>
    <p:sldId id="362" r:id="rId15"/>
    <p:sldId id="363" r:id="rId16"/>
    <p:sldId id="342" r:id="rId17"/>
    <p:sldId id="341" r:id="rId18"/>
    <p:sldId id="340" r:id="rId19"/>
    <p:sldId id="343" r:id="rId20"/>
    <p:sldId id="357" r:id="rId21"/>
    <p:sldId id="358" r:id="rId22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24"/>
    </p:embeddedFont>
    <p:embeddedFont>
      <p:font typeface="Segoe UI" panose="020B0502040204020203" pitchFamily="34" charset="0"/>
      <p:regular r:id="rId25"/>
      <p:bold r:id="rId26"/>
      <p:italic r:id="rId27"/>
      <p:boldItalic r:id="rId28"/>
    </p:embeddedFont>
    <p:embeddedFont>
      <p:font typeface="Georgia" panose="02040502050405020303" pitchFamily="18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CDF"/>
    <a:srgbClr val="FFF8D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5" autoAdjust="0"/>
    <p:restoredTop sz="93932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287AA-0D99-42CE-A71B-10FA9908BBF8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167DB-EFF0-400D-96A1-6799F871DE5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103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 latinLnBrk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200">
                <a:solidFill>
                  <a:schemeClr val="tx2"/>
                </a:solidFill>
                <a:latin typeface="Georgia" pitchFamily="18" charset="0"/>
              </a:defRPr>
            </a:lvl1pPr>
          </a:lstStyle>
          <a:p>
            <a:fld id="{DCFA480D-CB17-4C49-BB2A-C7514E1C7CEA}" type="datetimeFigureOut">
              <a:rPr lang="en-US" smtClean="0"/>
              <a:pPr/>
              <a:t>3/12/2014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200">
                <a:solidFill>
                  <a:schemeClr val="tx2"/>
                </a:solidFill>
                <a:latin typeface="Georgia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>
              <a:defRPr sz="1600" baseline="0">
                <a:solidFill>
                  <a:schemeClr val="tx2"/>
                </a:solidFill>
                <a:latin typeface="Georgia" pitchFamily="18" charset="0"/>
              </a:defRPr>
            </a:lvl1pPr>
          </a:lstStyle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Georgia" pitchFamily="18" charset="0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sz="2600" kern="1200">
          <a:solidFill>
            <a:schemeClr val="tx1"/>
          </a:solidFill>
          <a:latin typeface="Georgia" pitchFamily="18" charset="0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sz="2400" kern="1200">
          <a:solidFill>
            <a:schemeClr val="tx2"/>
          </a:solidFill>
          <a:latin typeface="Georgia" pitchFamily="18" charset="0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sz="2100" kern="1200">
          <a:solidFill>
            <a:schemeClr val="tx1"/>
          </a:solidFill>
          <a:latin typeface="Georgia" pitchFamily="18" charset="0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Georgia" pitchFamily="18" charset="0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Georgia" pitchFamily="18" charset="0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ergey\Desktop\&#1059;&#1088;&#1086;&#1082;%2026\Video_26_03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ergey\Desktop\&#1059;&#1088;&#1086;&#1082;%2026\Video_26_06.wmv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://img11.nnm.ru/a/2/1/7/e/bb479a8c6b4d763f607e5c02a0a.jp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ergey\Desktop\&#1059;&#1088;&#1086;&#1082;%2026\Video_26_02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47864" y="1412776"/>
            <a:ext cx="5544616" cy="142192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Основы</a:t>
            </a:r>
            <a:r>
              <a:rPr lang="ru-RU" sz="3600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/>
            </a:r>
            <a:br>
              <a:rPr lang="ru-RU" sz="3600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36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православной</a:t>
            </a:r>
            <a:endParaRPr lang="ru-RU" sz="3600" dirty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культуры</a:t>
            </a:r>
            <a:endParaRPr lang="ru-RU" sz="3600" dirty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_26_0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7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1973158"/>
            <a:ext cx="9144000" cy="2369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Видеосюжет</a:t>
            </a:r>
          </a:p>
          <a:p>
            <a:pPr algn="ctr"/>
            <a:endParaRPr lang="en-US" sz="36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Появление монашества </a:t>
            </a:r>
            <a:br>
              <a:rPr lang="ru-RU" sz="4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Руси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_26_06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4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3568" y="620688"/>
            <a:ext cx="6118720" cy="39703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en-US" sz="36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ru-RU" sz="48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заслуга монахов </a:t>
            </a:r>
            <a:r>
              <a:rPr lang="ru-RU" sz="4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молитва </a:t>
            </a:r>
          </a:p>
          <a:p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церкви, отечестве, </a:t>
            </a:r>
          </a:p>
          <a:p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живых и умерших</a:t>
            </a:r>
            <a:endParaRPr lang="ru-RU" sz="48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3310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998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hoto.jpg"/>
          <p:cNvPicPr>
            <a:picLocks noChangeAspect="1"/>
          </p:cNvPicPr>
          <p:nvPr/>
        </p:nvPicPr>
        <p:blipFill>
          <a:blip r:embed="rId2" cstate="print"/>
          <a:srcRect l="3194" r="6796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5373216"/>
            <a:ext cx="5112568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Свято-Троицкая Сергиева лавра</a:t>
            </a: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Сергиев Посад, Московская обл.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N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16016" y="5157192"/>
            <a:ext cx="4427984" cy="11233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Свято-Троицкая </a:t>
            </a:r>
          </a:p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Александро-Невская лавра</a:t>
            </a: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Санкт-Петербург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2229_5c57993c_orig.jpg"/>
          <p:cNvPicPr>
            <a:picLocks noChangeAspect="1"/>
          </p:cNvPicPr>
          <p:nvPr/>
        </p:nvPicPr>
        <p:blipFill>
          <a:blip r:embed="rId2" cstate="print"/>
          <a:srcRect r="5777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8" y="5373216"/>
            <a:ext cx="6804248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 Спасо-Преображенский Соловецкий монастырь</a:t>
            </a:r>
          </a:p>
          <a:p>
            <a:pPr algn="ctr">
              <a:spcAft>
                <a:spcPts val="600"/>
              </a:spcAft>
            </a:pPr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Соловецкие острова, Архангельская обл.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33b63_4a5fbb1b_XL.jpg"/>
          <p:cNvPicPr>
            <a:picLocks noChangeAspect="1"/>
          </p:cNvPicPr>
          <p:nvPr/>
        </p:nvPicPr>
        <p:blipFill>
          <a:blip r:embed="rId3" cstate="print"/>
          <a:srcRect l="4905" r="62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8024" y="1009472"/>
            <a:ext cx="4139952" cy="11233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 Иоанновский </a:t>
            </a:r>
            <a:b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женский монастырь</a:t>
            </a:r>
          </a:p>
          <a:p>
            <a:pPr algn="ctr">
              <a:spcAft>
                <a:spcPts val="600"/>
              </a:spcAft>
            </a:pPr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Санкт-Петербург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47864" y="1412776"/>
            <a:ext cx="5544616" cy="142192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Основы</a:t>
            </a:r>
            <a:r>
              <a:rPr lang="ru-RU" sz="3600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/>
            </a:r>
            <a:br>
              <a:rPr lang="ru-RU" sz="3600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36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православной</a:t>
            </a:r>
            <a:endParaRPr lang="ru-RU" sz="3600" dirty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культуры</a:t>
            </a:r>
            <a:endParaRPr lang="ru-RU" sz="3600" dirty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dio_26.wav">
            <a:hlinkClick r:id="" action="ppaction://media"/>
          </p:cNvPr>
          <p:cNvPicPr>
            <a:picLocks noRot="1" noChangeAspect="1"/>
          </p:cNvPicPr>
          <p:nvPr>
            <a:wavAudioFile r:embed="rId1" name="Audio_26.wav"/>
          </p:nvPr>
        </p:nvPicPr>
        <p:blipFill>
          <a:blip r:embed="rId3" cstate="print"/>
          <a:stretch>
            <a:fillRect/>
          </a:stretch>
        </p:blipFill>
        <p:spPr>
          <a:xfrm>
            <a:off x="-468560" y="0"/>
            <a:ext cx="304800" cy="304800"/>
          </a:xfrm>
          <a:prstGeom prst="rect">
            <a:avLst/>
          </a:prstGeom>
        </p:spPr>
      </p:pic>
      <p:pic>
        <p:nvPicPr>
          <p:cNvPr id="5" name="Рисунок 4" descr="photo.jpg"/>
          <p:cNvPicPr>
            <a:picLocks noChangeAspect="1"/>
          </p:cNvPicPr>
          <p:nvPr/>
        </p:nvPicPr>
        <p:blipFill>
          <a:blip r:embed="rId4" cstate="print"/>
          <a:srcRect l="3194" r="6796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496" y="5445224"/>
            <a:ext cx="5112568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Свято-Троицкая Сергиева лавра</a:t>
            </a: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Сергиев Посад, Московская обл.</a:t>
            </a:r>
          </a:p>
        </p:txBody>
      </p:sp>
      <p:pic>
        <p:nvPicPr>
          <p:cNvPr id="7" name="Рисунок 6" descr="AN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32040" y="5157192"/>
            <a:ext cx="4211960" cy="11233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Свято-Троицкая </a:t>
            </a:r>
          </a:p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Александро-Невская лавра</a:t>
            </a: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Санкт-Петербург</a:t>
            </a:r>
          </a:p>
        </p:txBody>
      </p:sp>
      <p:pic>
        <p:nvPicPr>
          <p:cNvPr id="9" name="Рисунок 8" descr="KP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55976" y="836712"/>
            <a:ext cx="4788024" cy="11233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latin typeface="Georgia" pitchFamily="18" charset="0"/>
              </a:rPr>
              <a:t>Свято-Успенская </a:t>
            </a:r>
          </a:p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chemeClr val="bg1"/>
                </a:solidFill>
                <a:latin typeface="Georgia" pitchFamily="18" charset="0"/>
              </a:rPr>
              <a:t>Киево-Печерская лавра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Киев, Украина</a:t>
            </a:r>
          </a:p>
        </p:txBody>
      </p:sp>
      <p:pic>
        <p:nvPicPr>
          <p:cNvPr id="11" name="Рисунок 10" descr="59f524b2a7b01a687fca38e5df1.jpg"/>
          <p:cNvPicPr>
            <a:picLocks noChangeAspect="1"/>
          </p:cNvPicPr>
          <p:nvPr/>
        </p:nvPicPr>
        <p:blipFill>
          <a:blip r:embed="rId7" cstate="print"/>
          <a:srcRect t="5177" b="9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32040" y="5445224"/>
            <a:ext cx="4211960" cy="10464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Спасо-Преображенский</a:t>
            </a:r>
          </a:p>
          <a:p>
            <a:pPr algn="ctr"/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Валаамский монастырь</a:t>
            </a: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Валаам, Карелия</a:t>
            </a:r>
          </a:p>
        </p:txBody>
      </p:sp>
      <p:pic>
        <p:nvPicPr>
          <p:cNvPr id="13" name="Рисунок 12" descr="OPP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836712"/>
            <a:ext cx="6372200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chemeClr val="bg1"/>
                </a:solidFill>
                <a:latin typeface="Georgia" pitchFamily="18" charset="0"/>
              </a:rPr>
              <a:t>Свято-Введенская Оптина пустынь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Козельск, Московская обл.</a:t>
            </a:r>
          </a:p>
        </p:txBody>
      </p:sp>
      <p:pic>
        <p:nvPicPr>
          <p:cNvPr id="15" name="Рисунок 14" descr="0_62229_5c57993c_orig.jpg"/>
          <p:cNvPicPr>
            <a:picLocks noChangeAspect="1"/>
          </p:cNvPicPr>
          <p:nvPr/>
        </p:nvPicPr>
        <p:blipFill>
          <a:blip r:embed="rId9" cstate="print"/>
          <a:srcRect r="5777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16224" y="5589240"/>
            <a:ext cx="6804248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 Спасо-Преображенский Соловецкий монастырь</a:t>
            </a: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Соловецкие острова, Архангельская обл.</a:t>
            </a:r>
          </a:p>
        </p:txBody>
      </p:sp>
      <p:pic>
        <p:nvPicPr>
          <p:cNvPr id="17" name="Рисунок 16" descr="PP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499992" y="3501008"/>
            <a:ext cx="4644008" cy="11233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  Свято-Успенский </a:t>
            </a:r>
          </a:p>
          <a:p>
            <a:pPr algn="ctr">
              <a:spcAft>
                <a:spcPts val="600"/>
              </a:spcAft>
            </a:pP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Псково-Печерский монастырь</a:t>
            </a: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Печоры, Псковская обл.</a:t>
            </a:r>
          </a:p>
        </p:txBody>
      </p:sp>
      <p:pic>
        <p:nvPicPr>
          <p:cNvPr id="19" name="Рисунок 18" descr="picturecontent-pid-3a982.jpg"/>
          <p:cNvPicPr>
            <a:picLocks noChangeAspect="1"/>
          </p:cNvPicPr>
          <p:nvPr/>
        </p:nvPicPr>
        <p:blipFill>
          <a:blip r:embed="rId11" cstate="print"/>
          <a:srcRect l="1754" r="939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5496" y="980728"/>
            <a:ext cx="5184576" cy="11233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  </a:t>
            </a:r>
            <a:r>
              <a:rPr lang="vi-VN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Свято-Троицкий </a:t>
            </a:r>
            <a:endParaRPr lang="ru-RU" sz="22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vi-VN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Серафимо-Дивеевский</a:t>
            </a:r>
            <a:r>
              <a:rPr lang="ru-RU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vi-VN" sz="2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монастырь </a:t>
            </a:r>
            <a:endParaRPr lang="ru-RU" sz="22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Дивеево, Нижегородская обл.</a:t>
            </a:r>
          </a:p>
        </p:txBody>
      </p:sp>
      <p:pic>
        <p:nvPicPr>
          <p:cNvPr id="21" name="Рисунок 20" descr="DSC_0079.JPG"/>
          <p:cNvPicPr>
            <a:picLocks noChangeAspect="1"/>
          </p:cNvPicPr>
          <p:nvPr/>
        </p:nvPicPr>
        <p:blipFill>
          <a:blip r:embed="rId12" cstate="print"/>
          <a:srcRect l="5255" t="8586" r="163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 descr="46986_b(1).jpg"/>
          <p:cNvPicPr>
            <a:picLocks noChangeAspect="1"/>
          </p:cNvPicPr>
          <p:nvPr/>
        </p:nvPicPr>
        <p:blipFill>
          <a:blip r:embed="rId13" cstate="print"/>
          <a:srcRect l="5251" r="59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4" name="Рисунок 23" descr="001.jp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0" y="1973158"/>
              <a:ext cx="9144000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DFCD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itchFamily="34" charset="0"/>
                  <a:ea typeface="Segoe UI" pitchFamily="34" charset="0"/>
                  <a:cs typeface="Segoe UI" pitchFamily="34" charset="0"/>
                </a:rPr>
                <a:t>Тема нашего урока: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2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6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7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8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850" y="328613"/>
            <a:ext cx="8496300" cy="620077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19" name="Рисунок 16" descr="00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299720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3779838" y="2995613"/>
            <a:ext cx="3887787" cy="935037"/>
          </a:xfrm>
          <a:prstGeom prst="rect">
            <a:avLst/>
          </a:prstGeom>
          <a:effectLst/>
        </p:spPr>
        <p:txBody>
          <a:bodyPr/>
          <a:lstStyle/>
          <a:p>
            <a:pPr marL="0" lvl="1">
              <a:tabLst>
                <a:tab pos="133350" algn="l"/>
              </a:tabLst>
              <a:defRPr/>
            </a:pPr>
            <a:r>
              <a:rPr lang="ru-RU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	</a:t>
            </a:r>
            <a:r>
              <a:rPr lang="ru-RU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Жёлтый </a:t>
            </a:r>
            <a:r>
              <a:rPr lang="ru-RU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цвет</a:t>
            </a:r>
          </a:p>
          <a:p>
            <a:pPr>
              <a:tabLst>
                <a:tab pos="133350" algn="l"/>
              </a:tabLst>
              <a:defRPr/>
            </a:pPr>
            <a:r>
              <a:rPr lang="ru-RU" b="1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«Было интересно, но кое-что</a:t>
            </a:r>
          </a:p>
          <a:p>
            <a:pPr>
              <a:lnSpc>
                <a:spcPct val="90000"/>
              </a:lnSpc>
              <a:tabLst>
                <a:tab pos="133350" algn="l"/>
              </a:tabLst>
              <a:defRPr/>
            </a:pPr>
            <a:r>
              <a:rPr lang="ru-RU" b="1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  осталось непонятно»</a:t>
            </a:r>
          </a:p>
        </p:txBody>
      </p:sp>
      <p:pic>
        <p:nvPicPr>
          <p:cNvPr id="34821" name="Рисунок 7" descr="00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916113"/>
            <a:ext cx="908050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50825" y="798513"/>
            <a:ext cx="8642350" cy="83026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Закрасьте звёздочку в тетрадях </a:t>
            </a:r>
            <a:br>
              <a:rPr lang="ru-RU" sz="300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300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одним из цветов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79838" y="2058988"/>
            <a:ext cx="3671887" cy="790575"/>
          </a:xfrm>
          <a:prstGeom prst="rect">
            <a:avLst/>
          </a:prstGeom>
          <a:effectLst/>
        </p:spPr>
        <p:txBody>
          <a:bodyPr/>
          <a:lstStyle/>
          <a:p>
            <a:pPr>
              <a:defRPr/>
            </a:pPr>
            <a:r>
              <a:rPr lang="ru-RU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  Зелёный цвет</a:t>
            </a:r>
          </a:p>
          <a:p>
            <a:pPr>
              <a:defRPr/>
            </a:pPr>
            <a:r>
              <a:rPr lang="ru-RU" b="1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«Мне было интересно»</a:t>
            </a:r>
          </a:p>
        </p:txBody>
      </p:sp>
      <p:pic>
        <p:nvPicPr>
          <p:cNvPr id="34824" name="Рисунок 9" descr="00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4073525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3779838" y="4217988"/>
            <a:ext cx="4321175" cy="790575"/>
          </a:xfrm>
          <a:prstGeom prst="rect">
            <a:avLst/>
          </a:prstGeom>
          <a:effectLst/>
        </p:spPr>
        <p:txBody>
          <a:bodyPr/>
          <a:lstStyle/>
          <a:p>
            <a:pPr>
              <a:defRPr/>
            </a:pPr>
            <a:r>
              <a:rPr lang="ru-RU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  Красный цвет</a:t>
            </a:r>
          </a:p>
          <a:p>
            <a:pPr>
              <a:defRPr/>
            </a:pPr>
            <a:r>
              <a:rPr lang="ru-RU" b="1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«Я с этим не согласен»</a:t>
            </a:r>
          </a:p>
        </p:txBody>
      </p:sp>
      <p:pic>
        <p:nvPicPr>
          <p:cNvPr id="34826" name="Рисунок 11" descr="005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5153025"/>
            <a:ext cx="90805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3779838" y="5297488"/>
            <a:ext cx="2663825" cy="790575"/>
          </a:xfrm>
          <a:prstGeom prst="rect">
            <a:avLst/>
          </a:prstGeom>
          <a:effectLst/>
        </p:spPr>
        <p:txBody>
          <a:bodyPr/>
          <a:lstStyle/>
          <a:p>
            <a:pPr>
              <a:defRPr/>
            </a:pPr>
            <a:r>
              <a:rPr lang="ru-RU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  Серый цвет</a:t>
            </a:r>
          </a:p>
          <a:p>
            <a:pPr>
              <a:defRPr/>
            </a:pPr>
            <a:r>
              <a:rPr lang="ru-RU" b="1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«Было скучно»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973158"/>
            <a:ext cx="9144000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Тема нашего урока:</a:t>
            </a:r>
          </a:p>
          <a:p>
            <a:pPr algn="ctr"/>
            <a:endParaRPr lang="en-US" sz="36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Монастырь</a:t>
            </a:r>
          </a:p>
          <a:p>
            <a:pPr algn="ctr"/>
            <a:r>
              <a:rPr lang="ru-RU" sz="4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Духовный подвиг</a:t>
            </a:r>
            <a:endParaRPr lang="ru-RU" sz="42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620688"/>
            <a:ext cx="6912768" cy="523220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endParaRPr lang="ru-RU" sz="42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Монах </a:t>
            </a:r>
            <a:r>
              <a:rPr lang="ru-RU" sz="4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40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человек, который целиком посвятил свою жизнь служению Богу и принял для этого специальное посвящение</a:t>
            </a:r>
            <a:r>
              <a:rPr lang="ru-RU" sz="32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2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200" dirty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2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2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1973158"/>
            <a:ext cx="9144000" cy="2369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endParaRPr lang="en-US" sz="36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Монашеское  </a:t>
            </a:r>
            <a:b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облачение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99592" y="2595090"/>
            <a:ext cx="2071637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антия</a:t>
            </a:r>
          </a:p>
        </p:txBody>
      </p:sp>
      <p:pic>
        <p:nvPicPr>
          <p:cNvPr id="1026" name="Picture 2" descr="мант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85909"/>
            <a:ext cx="1224136" cy="206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клобу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393" y="583652"/>
            <a:ext cx="2088232" cy="140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-main-pic" descr="Картинка 14 из 853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17" y="4284027"/>
            <a:ext cx="13192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четк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60" y="3797756"/>
            <a:ext cx="136815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0995" y="1963588"/>
            <a:ext cx="27462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камилавка, 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клобук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1374" y="4322017"/>
            <a:ext cx="11737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пояс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4144516"/>
            <a:ext cx="1426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чётки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54679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1973158"/>
            <a:ext cx="9144000" cy="2369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Видеосюжет</a:t>
            </a:r>
          </a:p>
          <a:p>
            <a:pPr algn="ctr"/>
            <a:endParaRPr lang="en-US" sz="36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Монашеский </a:t>
            </a:r>
            <a:b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жизни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_26_0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1973158"/>
            <a:ext cx="9144000" cy="2369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Видеосюжет</a:t>
            </a:r>
          </a:p>
          <a:p>
            <a:pPr algn="ctr"/>
            <a:endParaRPr lang="en-US" sz="3600" dirty="0" smtClean="0">
              <a:solidFill>
                <a:srgbClr val="FDFCD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Монашеские </a:t>
            </a:r>
            <a:b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rgbClr val="FDFCD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обеты</a:t>
            </a:r>
          </a:p>
        </p:txBody>
      </p:sp>
    </p:spTree>
    <p:extLst>
      <p:ext uri="{BB962C8B-B14F-4D97-AF65-F5344CB8AC3E}">
        <p14:creationId xmlns:p14="http://schemas.microsoft.com/office/powerpoint/2010/main" val="455446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arthDayPresentation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tint val="100000"/>
                <a:shade val="42000"/>
                <a:hueMod val="100000"/>
                <a:satMod val="100000"/>
              </a:schemeClr>
              <a:schemeClr val="phClr">
                <a:tint val="4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8A5A021-7D04-4D90-BAE3-2DCE107EA0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131</Words>
  <Application>Microsoft Office PowerPoint</Application>
  <PresentationFormat>Экран (4:3)</PresentationFormat>
  <Paragraphs>74</Paragraphs>
  <Slides>20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Wingdings 2</vt:lpstr>
      <vt:lpstr>Segoe UI</vt:lpstr>
      <vt:lpstr>Georgia</vt:lpstr>
      <vt:lpstr>Calibri</vt:lpstr>
      <vt:lpstr>EarthDayPresentation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2012-09-21T16:04:50Z</dcterms:created>
  <dcterms:modified xsi:type="dcterms:W3CDTF">2014-03-12T21:01:20Z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TC102513359990</vt:lpwstr>
  </property>
</Properties>
</file>